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ntserrat Ultra-Bold" charset="1" panose="000009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" charset="1" panose="00000500000000000000"/>
      <p:regular r:id="rId15"/>
    </p:embeddedFont>
    <p:embeddedFont>
      <p:font typeface="Faustina Italics" charset="1" panose="00000500000000000000"/>
      <p:regular r:id="rId16"/>
    </p:embeddedFont>
    <p:embeddedFont>
      <p:font typeface="Cabin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88" r="0" b="-7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6656" y="8771739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2" y="0"/>
                </a:lnTo>
                <a:lnTo>
                  <a:pt x="486562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546979" y="1783812"/>
            <a:ext cx="2288785" cy="2291292"/>
          </a:xfrm>
          <a:custGeom>
            <a:avLst/>
            <a:gdLst/>
            <a:ahLst/>
            <a:cxnLst/>
            <a:rect r="r" b="b" t="t" l="l"/>
            <a:pathLst>
              <a:path h="2291292" w="2288785">
                <a:moveTo>
                  <a:pt x="0" y="0"/>
                </a:moveTo>
                <a:lnTo>
                  <a:pt x="2288785" y="0"/>
                </a:lnTo>
                <a:lnTo>
                  <a:pt x="2288785" y="2291292"/>
                </a:lnTo>
                <a:lnTo>
                  <a:pt x="0" y="2291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75784" y="1783812"/>
            <a:ext cx="2154867" cy="2291292"/>
          </a:xfrm>
          <a:custGeom>
            <a:avLst/>
            <a:gdLst/>
            <a:ahLst/>
            <a:cxnLst/>
            <a:rect r="r" b="b" t="t" l="l"/>
            <a:pathLst>
              <a:path h="2291292" w="2154867">
                <a:moveTo>
                  <a:pt x="0" y="0"/>
                </a:moveTo>
                <a:lnTo>
                  <a:pt x="2154867" y="0"/>
                </a:lnTo>
                <a:lnTo>
                  <a:pt x="2154867" y="2291292"/>
                </a:lnTo>
                <a:lnTo>
                  <a:pt x="0" y="2291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055" t="0" r="-7677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0311" y="4792428"/>
            <a:ext cx="1593080" cy="1593080"/>
          </a:xfrm>
          <a:custGeom>
            <a:avLst/>
            <a:gdLst/>
            <a:ahLst/>
            <a:cxnLst/>
            <a:rect r="r" b="b" t="t" l="l"/>
            <a:pathLst>
              <a:path h="1593080" w="1593080">
                <a:moveTo>
                  <a:pt x="0" y="0"/>
                </a:moveTo>
                <a:lnTo>
                  <a:pt x="1593079" y="0"/>
                </a:lnTo>
                <a:lnTo>
                  <a:pt x="1593079" y="1593080"/>
                </a:lnTo>
                <a:lnTo>
                  <a:pt x="0" y="1593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49858" y="3694104"/>
            <a:ext cx="10806719" cy="3408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20"/>
              </a:lnSpc>
              <a:spcBef>
                <a:spcPct val="0"/>
              </a:spcBef>
            </a:pPr>
            <a:r>
              <a:rPr lang="en-US" b="true" sz="1987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HNOVA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2565" y="6720976"/>
            <a:ext cx="15094743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 i="true">
                <a:solidFill>
                  <a:srgbClr val="FFFFFF"/>
                </a:solidFill>
                <a:latin typeface="Faustina Italics"/>
                <a:ea typeface="Faustina Italics"/>
                <a:cs typeface="Faustina Italics"/>
                <a:sym typeface="Faustina Italics"/>
              </a:rPr>
              <a:t>Artificial Intelligence to Discover New Worlds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6628" y="8030981"/>
            <a:ext cx="15094743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Team: Arles Cerrato, Jorge Alvarez, Maria Carrasco &amp; Luis Lainez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88" r="0" b="-7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4398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2" y="0"/>
                </a:lnTo>
                <a:lnTo>
                  <a:pt x="486562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78078" y="2220868"/>
            <a:ext cx="6616423" cy="6635777"/>
          </a:xfrm>
          <a:custGeom>
            <a:avLst/>
            <a:gdLst/>
            <a:ahLst/>
            <a:cxnLst/>
            <a:rect r="r" b="b" t="t" l="l"/>
            <a:pathLst>
              <a:path h="6635777" w="6616423">
                <a:moveTo>
                  <a:pt x="0" y="0"/>
                </a:moveTo>
                <a:lnTo>
                  <a:pt x="6616423" y="0"/>
                </a:lnTo>
                <a:lnTo>
                  <a:pt x="6616423" y="6635778"/>
                </a:lnTo>
                <a:lnTo>
                  <a:pt x="0" y="6635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0202" y="2422859"/>
            <a:ext cx="6675528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b="true" sz="67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204484" y="3683973"/>
            <a:ext cx="3580035" cy="3590507"/>
          </a:xfrm>
          <a:custGeom>
            <a:avLst/>
            <a:gdLst/>
            <a:ahLst/>
            <a:cxnLst/>
            <a:rect r="r" b="b" t="t" l="l"/>
            <a:pathLst>
              <a:path h="3590507" w="3580035">
                <a:moveTo>
                  <a:pt x="0" y="0"/>
                </a:moveTo>
                <a:lnTo>
                  <a:pt x="3580034" y="0"/>
                </a:lnTo>
                <a:lnTo>
                  <a:pt x="3580034" y="3590507"/>
                </a:lnTo>
                <a:lnTo>
                  <a:pt x="0" y="3590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9528" y="3761392"/>
            <a:ext cx="9283817" cy="114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7890" indent="-283945" lvl="1">
              <a:lnSpc>
                <a:spcPts val="3051"/>
              </a:lnSpc>
              <a:buFont typeface="Arial"/>
              <a:buChar char="•"/>
            </a:pPr>
            <a:r>
              <a:rPr lang="en-US" sz="2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Missions: Kepler, TESS, Gaia → millions of data points.</a:t>
            </a:r>
          </a:p>
          <a:p>
            <a:pPr algn="just" marL="567890" indent="-283945" lvl="1">
              <a:lnSpc>
                <a:spcPts val="3051"/>
              </a:lnSpc>
              <a:buFont typeface="Arial"/>
              <a:buChar char="•"/>
            </a:pPr>
            <a:r>
              <a:rPr lang="en-US" sz="2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Thousands of unclassified candidates.</a:t>
            </a:r>
          </a:p>
          <a:p>
            <a:pPr algn="just" marL="567890" indent="-283945" lvl="1">
              <a:lnSpc>
                <a:spcPts val="3051"/>
              </a:lnSpc>
              <a:buFont typeface="Arial"/>
              <a:buChar char="•"/>
            </a:pPr>
            <a:r>
              <a:rPr lang="en-US" sz="2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Limitations of manual or traditional analysis.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9528" y="6074217"/>
            <a:ext cx="9283817" cy="384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1"/>
              </a:lnSpc>
              <a:spcBef>
                <a:spcPct val="0"/>
              </a:spcBef>
            </a:pPr>
            <a:r>
              <a:rPr lang="en-US" sz="2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Large volume of data, low level of analysis.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92587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2" y="0"/>
                </a:lnTo>
                <a:lnTo>
                  <a:pt x="486562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166860" y="2107398"/>
            <a:ext cx="9179259" cy="917925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501" t="0" r="-76275" b="0"/>
              </a:stretch>
            </a:blipFill>
            <a:ln w="95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92587" y="2422859"/>
            <a:ext cx="5359716" cy="74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51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98467" y="2422859"/>
            <a:ext cx="4052588" cy="74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6"/>
              </a:lnSpc>
            </a:pPr>
            <a:r>
              <a:rPr lang="en-US" b="true" sz="5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HNOVA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04844" y="3761392"/>
            <a:ext cx="9454456" cy="152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7890" indent="-283945" lvl="1">
              <a:lnSpc>
                <a:spcPts val="3051"/>
              </a:lnSpc>
              <a:buFont typeface="Arial"/>
              <a:buChar char="•"/>
            </a:pPr>
            <a:r>
              <a:rPr lang="en-US" sz="2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model in BigQuery + Vertex AI.</a:t>
            </a:r>
          </a:p>
          <a:p>
            <a:pPr algn="just" marL="567890" indent="-283945" lvl="1">
              <a:lnSpc>
                <a:spcPts val="3051"/>
              </a:lnSpc>
              <a:buFont typeface="Arial"/>
              <a:buChar char="•"/>
            </a:pPr>
            <a:r>
              <a:rPr lang="en-US" sz="2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Analyzes light curves, magnitude, orbital period, etc.</a:t>
            </a:r>
          </a:p>
          <a:p>
            <a:pPr algn="just" marL="567890" indent="-283945" lvl="1">
              <a:lnSpc>
                <a:spcPts val="3051"/>
              </a:lnSpc>
              <a:buFont typeface="Arial"/>
              <a:buChar char="•"/>
            </a:pPr>
            <a:r>
              <a:rPr lang="en-US" sz="2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Automated training, predictions in seconds.</a:t>
            </a:r>
          </a:p>
          <a:p>
            <a:pPr algn="just" marL="567890" indent="-283945" lvl="1">
              <a:lnSpc>
                <a:spcPts val="3051"/>
              </a:lnSpc>
              <a:buFont typeface="Arial"/>
              <a:buChar char="•"/>
            </a:pPr>
            <a:r>
              <a:rPr lang="en-US" sz="2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 data movement (everything in the cloud).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097232" y="2149524"/>
            <a:ext cx="3915167" cy="391516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  <a:ln w="9525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33248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1" y="0"/>
                </a:lnTo>
                <a:lnTo>
                  <a:pt x="486561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47888" y="2293648"/>
            <a:ext cx="6592223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b="true" sz="67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56789" y="3942367"/>
            <a:ext cx="12574422" cy="200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9404" indent="-294702" lvl="1">
              <a:lnSpc>
                <a:spcPts val="3166"/>
              </a:lnSpc>
              <a:buFont typeface="Arial"/>
              <a:buChar char="•"/>
            </a:pPr>
            <a:r>
              <a:rPr lang="en-US" b="true" sz="272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BigQuery ML: Training with SQL.</a:t>
            </a:r>
          </a:p>
          <a:p>
            <a:pPr algn="ctr" marL="589404" indent="-294702" lvl="1">
              <a:lnSpc>
                <a:spcPts val="3166"/>
              </a:lnSpc>
              <a:buFont typeface="Arial"/>
              <a:buChar char="•"/>
            </a:pPr>
            <a:r>
              <a:rPr lang="en-US" b="true" sz="272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72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Vertex AI: Model deployment and evaluation.</a:t>
            </a:r>
          </a:p>
          <a:p>
            <a:pPr algn="ctr" marL="589404" indent="-294702" lvl="1">
              <a:lnSpc>
                <a:spcPts val="3166"/>
              </a:lnSpc>
              <a:buFont typeface="Arial"/>
              <a:buChar char="•"/>
            </a:pPr>
            <a:r>
              <a:rPr lang="en-US" b="true" sz="272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72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 / AutoML / Google Cloud Storage.</a:t>
            </a:r>
          </a:p>
          <a:p>
            <a:pPr algn="ctr" marL="589404" indent="-294702" lvl="1">
              <a:lnSpc>
                <a:spcPts val="3166"/>
              </a:lnSpc>
              <a:buFont typeface="Arial"/>
              <a:buChar char="•"/>
            </a:pPr>
          </a:p>
          <a:p>
            <a:pPr algn="ctr">
              <a:lnSpc>
                <a:spcPts val="3166"/>
              </a:lnSpc>
              <a:spcBef>
                <a:spcPct val="0"/>
              </a:spcBef>
            </a:pPr>
            <a:r>
              <a:rPr lang="en-US" b="true" sz="272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⚙️ Full workflow: Data → Training → Classification.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452778" y="6264717"/>
            <a:ext cx="11709938" cy="1170993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88" r="0" b="-7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4398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2" y="0"/>
                </a:lnTo>
                <a:lnTo>
                  <a:pt x="486562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0829" y="3876304"/>
            <a:ext cx="320131" cy="332839"/>
          </a:xfrm>
          <a:custGeom>
            <a:avLst/>
            <a:gdLst/>
            <a:ahLst/>
            <a:cxnLst/>
            <a:rect r="r" b="b" t="t" l="l"/>
            <a:pathLst>
              <a:path h="332839" w="320131">
                <a:moveTo>
                  <a:pt x="0" y="0"/>
                </a:moveTo>
                <a:lnTo>
                  <a:pt x="320131" y="0"/>
                </a:lnTo>
                <a:lnTo>
                  <a:pt x="320131" y="332839"/>
                </a:lnTo>
                <a:lnTo>
                  <a:pt x="0" y="332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0829" y="5479226"/>
            <a:ext cx="320131" cy="332839"/>
          </a:xfrm>
          <a:custGeom>
            <a:avLst/>
            <a:gdLst/>
            <a:ahLst/>
            <a:cxnLst/>
            <a:rect r="r" b="b" t="t" l="l"/>
            <a:pathLst>
              <a:path h="332839" w="320131">
                <a:moveTo>
                  <a:pt x="0" y="0"/>
                </a:moveTo>
                <a:lnTo>
                  <a:pt x="320131" y="0"/>
                </a:lnTo>
                <a:lnTo>
                  <a:pt x="320131" y="332840"/>
                </a:lnTo>
                <a:lnTo>
                  <a:pt x="0" y="33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5875" y="4677765"/>
            <a:ext cx="320131" cy="332839"/>
          </a:xfrm>
          <a:custGeom>
            <a:avLst/>
            <a:gdLst/>
            <a:ahLst/>
            <a:cxnLst/>
            <a:rect r="r" b="b" t="t" l="l"/>
            <a:pathLst>
              <a:path h="332839" w="320131">
                <a:moveTo>
                  <a:pt x="0" y="0"/>
                </a:moveTo>
                <a:lnTo>
                  <a:pt x="320131" y="0"/>
                </a:lnTo>
                <a:lnTo>
                  <a:pt x="320131" y="332839"/>
                </a:lnTo>
                <a:lnTo>
                  <a:pt x="0" y="332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183726" y="3313196"/>
            <a:ext cx="7575213" cy="6343930"/>
            <a:chOff x="0" y="0"/>
            <a:chExt cx="970555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0555" cy="812800"/>
            </a:xfrm>
            <a:custGeom>
              <a:avLst/>
              <a:gdLst/>
              <a:ahLst/>
              <a:cxnLst/>
              <a:rect r="r" b="b" t="t" l="l"/>
              <a:pathLst>
                <a:path h="812800" w="970555">
                  <a:moveTo>
                    <a:pt x="23506" y="0"/>
                  </a:moveTo>
                  <a:lnTo>
                    <a:pt x="947049" y="0"/>
                  </a:lnTo>
                  <a:cubicBezTo>
                    <a:pt x="953283" y="0"/>
                    <a:pt x="959262" y="2477"/>
                    <a:pt x="963670" y="6885"/>
                  </a:cubicBezTo>
                  <a:cubicBezTo>
                    <a:pt x="968079" y="11293"/>
                    <a:pt x="970555" y="17272"/>
                    <a:pt x="970555" y="23506"/>
                  </a:cubicBezTo>
                  <a:lnTo>
                    <a:pt x="970555" y="789294"/>
                  </a:lnTo>
                  <a:cubicBezTo>
                    <a:pt x="970555" y="795528"/>
                    <a:pt x="968079" y="801507"/>
                    <a:pt x="963670" y="805915"/>
                  </a:cubicBezTo>
                  <a:cubicBezTo>
                    <a:pt x="959262" y="810323"/>
                    <a:pt x="953283" y="812800"/>
                    <a:pt x="947049" y="812800"/>
                  </a:cubicBezTo>
                  <a:lnTo>
                    <a:pt x="23506" y="812800"/>
                  </a:lnTo>
                  <a:cubicBezTo>
                    <a:pt x="17272" y="812800"/>
                    <a:pt x="11293" y="810323"/>
                    <a:pt x="6885" y="805915"/>
                  </a:cubicBezTo>
                  <a:cubicBezTo>
                    <a:pt x="2477" y="801507"/>
                    <a:pt x="0" y="795528"/>
                    <a:pt x="0" y="789294"/>
                  </a:cubicBezTo>
                  <a:lnTo>
                    <a:pt x="0" y="23506"/>
                  </a:lnTo>
                  <a:cubicBezTo>
                    <a:pt x="0" y="17272"/>
                    <a:pt x="2477" y="11293"/>
                    <a:pt x="6885" y="6885"/>
                  </a:cubicBezTo>
                  <a:cubicBezTo>
                    <a:pt x="11293" y="2477"/>
                    <a:pt x="17272" y="0"/>
                    <a:pt x="23506" y="0"/>
                  </a:cubicBezTo>
                  <a:close/>
                </a:path>
              </a:pathLst>
            </a:custGeom>
            <a:blipFill>
              <a:blip r:embed="rId7"/>
              <a:stretch>
                <a:fillRect l="-12809" t="0" r="-12809" b="0"/>
              </a:stretch>
            </a:blip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632" y="2422859"/>
            <a:ext cx="5404627" cy="84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6"/>
              </a:lnSpc>
            </a:pPr>
            <a:r>
              <a:rPr lang="en-US" sz="57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61259" y="2422859"/>
            <a:ext cx="6464866" cy="84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b="true" sz="5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ESPERADOS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71413" y="3885829"/>
            <a:ext cx="7635260" cy="38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6"/>
              </a:lnSpc>
              <a:spcBef>
                <a:spcPct val="0"/>
              </a:spcBef>
            </a:pPr>
            <a:r>
              <a:rPr lang="en-US" b="true" sz="26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ACCURATE EXOPLANET CLASSIFICATION.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1413" y="5307238"/>
            <a:ext cx="7822280" cy="76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6"/>
              </a:lnSpc>
              <a:spcBef>
                <a:spcPct val="0"/>
              </a:spcBef>
            </a:pPr>
            <a:r>
              <a:rPr lang="en-US" b="true" sz="26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ACCELERATION OF THE SCIENTIFIC PROCESS.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71413" y="4687290"/>
            <a:ext cx="8001408" cy="35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4"/>
              </a:lnSpc>
              <a:spcBef>
                <a:spcPct val="0"/>
              </a:spcBef>
            </a:pPr>
            <a:r>
              <a:rPr lang="en-US" b="true" sz="24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ACCESSIBLE AND EDUCATIONAL VISUALIZATION.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7679" y="6358691"/>
            <a:ext cx="243281" cy="252938"/>
          </a:xfrm>
          <a:custGeom>
            <a:avLst/>
            <a:gdLst/>
            <a:ahLst/>
            <a:cxnLst/>
            <a:rect r="r" b="b" t="t" l="l"/>
            <a:pathLst>
              <a:path h="252938" w="243281">
                <a:moveTo>
                  <a:pt x="0" y="0"/>
                </a:moveTo>
                <a:lnTo>
                  <a:pt x="243281" y="0"/>
                </a:lnTo>
                <a:lnTo>
                  <a:pt x="243281" y="252939"/>
                </a:lnTo>
                <a:lnTo>
                  <a:pt x="0" y="252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36459" y="6337776"/>
            <a:ext cx="7242495" cy="38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6"/>
              </a:lnSpc>
              <a:spcBef>
                <a:spcPct val="0"/>
              </a:spcBef>
            </a:pPr>
            <a:r>
              <a:rPr lang="en-US" b="true" sz="26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SCALABILITY FOR FUTURE MISSIONS.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92587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2" y="0"/>
                </a:lnTo>
                <a:lnTo>
                  <a:pt x="486562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92587" y="2422859"/>
            <a:ext cx="4607186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67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GLOBAL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61321" y="2465231"/>
            <a:ext cx="4369378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b="true" sz="67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079171" y="3858378"/>
            <a:ext cx="320131" cy="332839"/>
          </a:xfrm>
          <a:custGeom>
            <a:avLst/>
            <a:gdLst/>
            <a:ahLst/>
            <a:cxnLst/>
            <a:rect r="r" b="b" t="t" l="l"/>
            <a:pathLst>
              <a:path h="332839" w="320131">
                <a:moveTo>
                  <a:pt x="0" y="0"/>
                </a:moveTo>
                <a:lnTo>
                  <a:pt x="320131" y="0"/>
                </a:lnTo>
                <a:lnTo>
                  <a:pt x="320131" y="332840"/>
                </a:lnTo>
                <a:lnTo>
                  <a:pt x="0" y="33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79171" y="5461301"/>
            <a:ext cx="320131" cy="332839"/>
          </a:xfrm>
          <a:custGeom>
            <a:avLst/>
            <a:gdLst/>
            <a:ahLst/>
            <a:cxnLst/>
            <a:rect r="r" b="b" t="t" l="l"/>
            <a:pathLst>
              <a:path h="332839" w="320131">
                <a:moveTo>
                  <a:pt x="0" y="0"/>
                </a:moveTo>
                <a:lnTo>
                  <a:pt x="320131" y="0"/>
                </a:lnTo>
                <a:lnTo>
                  <a:pt x="320131" y="332839"/>
                </a:lnTo>
                <a:lnTo>
                  <a:pt x="0" y="332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79171" y="7150010"/>
            <a:ext cx="320131" cy="332839"/>
          </a:xfrm>
          <a:custGeom>
            <a:avLst/>
            <a:gdLst/>
            <a:ahLst/>
            <a:cxnLst/>
            <a:rect r="r" b="b" t="t" l="l"/>
            <a:pathLst>
              <a:path h="332839" w="320131">
                <a:moveTo>
                  <a:pt x="0" y="0"/>
                </a:moveTo>
                <a:lnTo>
                  <a:pt x="320131" y="0"/>
                </a:lnTo>
                <a:lnTo>
                  <a:pt x="320131" y="332840"/>
                </a:lnTo>
                <a:lnTo>
                  <a:pt x="0" y="33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739755" y="3867903"/>
            <a:ext cx="8519545" cy="76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6"/>
              </a:lnSpc>
              <a:spcBef>
                <a:spcPct val="0"/>
              </a:spcBef>
            </a:pPr>
            <a:r>
              <a:rPr lang="en-US" b="true" sz="26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🌍 SCIENCE — FASTER DISCOVERY OF NEW WORLDS.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39755" y="5470826"/>
            <a:ext cx="8629150" cy="38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6"/>
              </a:lnSpc>
              <a:spcBef>
                <a:spcPct val="0"/>
              </a:spcBef>
            </a:pPr>
            <a:r>
              <a:rPr lang="en-US" b="true" sz="26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💡 TECHNOLOGY — AI APPLIED TO SPACE DATA.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39755" y="7159535"/>
            <a:ext cx="8850429" cy="76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6"/>
              </a:lnSpc>
              <a:spcBef>
                <a:spcPct val="0"/>
              </a:spcBef>
            </a:pPr>
            <a:r>
              <a:rPr lang="en-US" b="true" sz="26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🚀 INSPIRATION — HONDURAN YOUTH PARTICIPATING IN SPACE SCIENCE.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16697" y="2953746"/>
            <a:ext cx="4903126" cy="5347948"/>
            <a:chOff x="0" y="0"/>
            <a:chExt cx="1431980" cy="15618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31980" cy="1561892"/>
            </a:xfrm>
            <a:custGeom>
              <a:avLst/>
              <a:gdLst/>
              <a:ahLst/>
              <a:cxnLst/>
              <a:rect r="r" b="b" t="t" l="l"/>
              <a:pathLst>
                <a:path h="1561892" w="1431980">
                  <a:moveTo>
                    <a:pt x="36316" y="0"/>
                  </a:moveTo>
                  <a:lnTo>
                    <a:pt x="1395663" y="0"/>
                  </a:lnTo>
                  <a:cubicBezTo>
                    <a:pt x="1405295" y="0"/>
                    <a:pt x="1414532" y="3826"/>
                    <a:pt x="1421343" y="10637"/>
                  </a:cubicBezTo>
                  <a:cubicBezTo>
                    <a:pt x="1428153" y="17448"/>
                    <a:pt x="1431980" y="26685"/>
                    <a:pt x="1431980" y="36316"/>
                  </a:cubicBezTo>
                  <a:lnTo>
                    <a:pt x="1431980" y="1525575"/>
                  </a:lnTo>
                  <a:cubicBezTo>
                    <a:pt x="1431980" y="1545632"/>
                    <a:pt x="1415720" y="1561892"/>
                    <a:pt x="1395663" y="1561892"/>
                  </a:cubicBezTo>
                  <a:lnTo>
                    <a:pt x="36316" y="1561892"/>
                  </a:lnTo>
                  <a:cubicBezTo>
                    <a:pt x="26685" y="1561892"/>
                    <a:pt x="17448" y="1558066"/>
                    <a:pt x="10637" y="1551255"/>
                  </a:cubicBezTo>
                  <a:cubicBezTo>
                    <a:pt x="3826" y="1544444"/>
                    <a:pt x="0" y="1535207"/>
                    <a:pt x="0" y="1525575"/>
                  </a:cubicBezTo>
                  <a:lnTo>
                    <a:pt x="0" y="36316"/>
                  </a:lnTo>
                  <a:cubicBezTo>
                    <a:pt x="0" y="26685"/>
                    <a:pt x="3826" y="17448"/>
                    <a:pt x="10637" y="10637"/>
                  </a:cubicBezTo>
                  <a:cubicBezTo>
                    <a:pt x="17448" y="3826"/>
                    <a:pt x="26685" y="0"/>
                    <a:pt x="36316" y="0"/>
                  </a:cubicBezTo>
                  <a:close/>
                </a:path>
              </a:pathLst>
            </a:custGeom>
            <a:blipFill>
              <a:blip r:embed="rId7"/>
              <a:stretch>
                <a:fillRect l="-24325" t="0" r="-24325" b="0"/>
              </a:stretch>
            </a:blip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4988600" y="8961927"/>
            <a:ext cx="8310801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3"/>
              </a:lnSpc>
              <a:spcBef>
                <a:spcPct val="0"/>
              </a:spcBef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“HNOVA: EXPLORING THE UNIVERSE WITH ARTIFICIAL INTELLIGENCE.”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866656" y="8771739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486562" y="0"/>
                </a:moveTo>
                <a:lnTo>
                  <a:pt x="0" y="0"/>
                </a:lnTo>
                <a:lnTo>
                  <a:pt x="0" y="486561"/>
                </a:lnTo>
                <a:lnTo>
                  <a:pt x="486562" y="486561"/>
                </a:lnTo>
                <a:lnTo>
                  <a:pt x="4865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70200" y="2786937"/>
            <a:ext cx="14747600" cy="190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31"/>
              </a:lnSpc>
              <a:spcBef>
                <a:spcPct val="0"/>
              </a:spcBef>
            </a:pPr>
            <a:r>
              <a:rPr lang="en-US" b="true" sz="11093">
                <a:solidFill>
                  <a:srgbClr val="D1D0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477226" y="4137669"/>
            <a:ext cx="19242453" cy="190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39"/>
              </a:lnSpc>
              <a:spcBef>
                <a:spcPct val="0"/>
              </a:spcBef>
            </a:pPr>
            <a:r>
              <a:rPr lang="en-US" b="true" sz="111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YOUR ATTENTION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DAG07ymWgQI</dc:identifier>
  <dcterms:modified xsi:type="dcterms:W3CDTF">2011-08-01T06:04:30Z</dcterms:modified>
  <cp:revision>1</cp:revision>
  <dc:title>space</dc:title>
</cp:coreProperties>
</file>